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78" r:id="rId3"/>
    <p:sldId id="257" r:id="rId4"/>
    <p:sldId id="258" r:id="rId5"/>
    <p:sldId id="339" r:id="rId6"/>
    <p:sldId id="343" r:id="rId7"/>
    <p:sldId id="344" r:id="rId8"/>
    <p:sldId id="345" r:id="rId9"/>
    <p:sldId id="342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47" d="100"/>
          <a:sy n="47" d="100"/>
        </p:scale>
        <p:origin x="-114" y="-2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774E55-7ABE-486E-BCD5-E6E5C6A1519A}" type="datetimeFigureOut">
              <a:rPr lang="en-GB" smtClean="0"/>
              <a:pPr/>
              <a:t>18/06/2018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0D09BF-5CFC-4D22-99C2-1AAEECE8C1A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106271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60493-3FC1-4F13-AE5C-0E8F1AE136AE}" type="datetimeFigureOut">
              <a:rPr lang="en-GB" smtClean="0"/>
              <a:pPr/>
              <a:t>18/06/2018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2D5AC-2829-4BC1-AB12-07570687EDC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1378264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60493-3FC1-4F13-AE5C-0E8F1AE136AE}" type="datetimeFigureOut">
              <a:rPr lang="en-GB" smtClean="0"/>
              <a:pPr/>
              <a:t>18/06/2018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2D5AC-2829-4BC1-AB12-07570687EDC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370658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60493-3FC1-4F13-AE5C-0E8F1AE136AE}" type="datetimeFigureOut">
              <a:rPr lang="en-GB" smtClean="0"/>
              <a:pPr/>
              <a:t>18/06/2018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2D5AC-2829-4BC1-AB12-07570687EDC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738303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60493-3FC1-4F13-AE5C-0E8F1AE136AE}" type="datetimeFigureOut">
              <a:rPr lang="en-GB" smtClean="0"/>
              <a:pPr/>
              <a:t>18/06/2018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2D5AC-2829-4BC1-AB12-07570687EDC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791043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60493-3FC1-4F13-AE5C-0E8F1AE136AE}" type="datetimeFigureOut">
              <a:rPr lang="en-GB" smtClean="0"/>
              <a:pPr/>
              <a:t>18/06/2018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2D5AC-2829-4BC1-AB12-07570687EDC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8983838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60493-3FC1-4F13-AE5C-0E8F1AE136AE}" type="datetimeFigureOut">
              <a:rPr lang="en-GB" smtClean="0"/>
              <a:pPr/>
              <a:t>18/06/2018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2D5AC-2829-4BC1-AB12-07570687EDC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8555833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60493-3FC1-4F13-AE5C-0E8F1AE136AE}" type="datetimeFigureOut">
              <a:rPr lang="en-GB" smtClean="0"/>
              <a:pPr/>
              <a:t>18/06/2018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2D5AC-2829-4BC1-AB12-07570687EDC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382085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60493-3FC1-4F13-AE5C-0E8F1AE136AE}" type="datetimeFigureOut">
              <a:rPr lang="en-GB" smtClean="0"/>
              <a:pPr/>
              <a:t>18/06/2018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2D5AC-2829-4BC1-AB12-07570687EDC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040650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60493-3FC1-4F13-AE5C-0E8F1AE136AE}" type="datetimeFigureOut">
              <a:rPr lang="en-GB" smtClean="0"/>
              <a:pPr/>
              <a:t>18/06/2018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2D5AC-2829-4BC1-AB12-07570687EDC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686872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60493-3FC1-4F13-AE5C-0E8F1AE136AE}" type="datetimeFigureOut">
              <a:rPr lang="en-GB" smtClean="0"/>
              <a:pPr/>
              <a:t>18/06/2018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2D5AC-2829-4BC1-AB12-07570687EDC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345415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60493-3FC1-4F13-AE5C-0E8F1AE136AE}" type="datetimeFigureOut">
              <a:rPr lang="en-GB" smtClean="0"/>
              <a:pPr/>
              <a:t>18/06/2018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2D5AC-2829-4BC1-AB12-07570687EDC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946811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A60493-3FC1-4F13-AE5C-0E8F1AE136AE}" type="datetimeFigureOut">
              <a:rPr lang="en-GB" smtClean="0"/>
              <a:pPr/>
              <a:t>18/06/2018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F2D5AC-2829-4BC1-AB12-07570687EDC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249201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84063" y="504445"/>
            <a:ext cx="6859525" cy="2387600"/>
          </a:xfrm>
        </p:spPr>
        <p:txBody>
          <a:bodyPr>
            <a:normAutofit fontScale="90000"/>
          </a:bodyPr>
          <a:lstStyle/>
          <a:p>
            <a:r>
              <a:rPr lang="en-US" sz="8800" b="1" dirty="0" smtClean="0"/>
              <a:t>11</a:t>
            </a:r>
            <a:r>
              <a:rPr lang="en-US" sz="8800" b="1" baseline="30000" dirty="0" smtClean="0"/>
              <a:t>th</a:t>
            </a:r>
            <a:r>
              <a:rPr lang="en-US" sz="8800" b="1" dirty="0" smtClean="0"/>
              <a:t> CRM - Bihar</a:t>
            </a:r>
            <a:endParaRPr lang="en-GB" sz="8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49824" y="2952066"/>
            <a:ext cx="6144768" cy="1655762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Districts – </a:t>
            </a:r>
            <a:r>
              <a:rPr lang="en-US" sz="3200" dirty="0" err="1" smtClean="0">
                <a:solidFill>
                  <a:srgbClr val="FF0000"/>
                </a:solidFill>
              </a:rPr>
              <a:t>Bhojpur</a:t>
            </a:r>
            <a:r>
              <a:rPr lang="en-US" sz="3200" dirty="0" smtClean="0">
                <a:solidFill>
                  <a:srgbClr val="FF0000"/>
                </a:solidFill>
              </a:rPr>
              <a:t> and </a:t>
            </a:r>
            <a:r>
              <a:rPr lang="en-US" sz="3200" dirty="0" err="1" smtClean="0">
                <a:solidFill>
                  <a:srgbClr val="FF0000"/>
                </a:solidFill>
              </a:rPr>
              <a:t>Madhepura</a:t>
            </a:r>
            <a:endParaRPr lang="en-GB" sz="3200" dirty="0">
              <a:solidFill>
                <a:srgbClr val="FF0000"/>
              </a:solidFill>
            </a:endParaRPr>
          </a:p>
        </p:txBody>
      </p:sp>
      <p:pic>
        <p:nvPicPr>
          <p:cNvPr id="5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833739" y="833738"/>
            <a:ext cx="6669910" cy="50024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29929412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4216" y="157861"/>
            <a:ext cx="10515600" cy="1325563"/>
          </a:xfrm>
        </p:spPr>
        <p:txBody>
          <a:bodyPr/>
          <a:lstStyle/>
          <a:p>
            <a:r>
              <a:rPr lang="en-US" b="1" dirty="0" smtClean="0"/>
              <a:t>Health facilities visited</a:t>
            </a:r>
            <a:endParaRPr lang="en-GB" b="1" dirty="0"/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0066248"/>
              </p:ext>
            </p:extLst>
          </p:nvPr>
        </p:nvGraphicFramePr>
        <p:xfrm>
          <a:off x="900113" y="1186082"/>
          <a:ext cx="10709912" cy="526289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5354956"/>
                <a:gridCol w="5354956"/>
              </a:tblGrid>
              <a:tr h="497842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Bhojpur</a:t>
                      </a:r>
                      <a:endParaRPr lang="en-GB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Madhepura</a:t>
                      </a:r>
                      <a:endParaRPr lang="en-GB" dirty="0"/>
                    </a:p>
                  </a:txBody>
                  <a:tcPr marL="68580" marR="68580"/>
                </a:tc>
              </a:tr>
              <a:tr h="497842">
                <a:tc>
                  <a:txBody>
                    <a:bodyPr/>
                    <a:lstStyle/>
                    <a:p>
                      <a:r>
                        <a:rPr lang="en-US" dirty="0" smtClean="0"/>
                        <a:t>District (</a:t>
                      </a:r>
                      <a:r>
                        <a:rPr lang="en-US" dirty="0" err="1" smtClean="0"/>
                        <a:t>Sadar</a:t>
                      </a:r>
                      <a:r>
                        <a:rPr lang="en-US" dirty="0" smtClean="0"/>
                        <a:t>)</a:t>
                      </a:r>
                      <a:r>
                        <a:rPr lang="en-US" baseline="0" dirty="0" smtClean="0"/>
                        <a:t> Hospital, </a:t>
                      </a:r>
                      <a:r>
                        <a:rPr lang="en-US" baseline="0" dirty="0" err="1" smtClean="0"/>
                        <a:t>Arrah</a:t>
                      </a:r>
                      <a:endParaRPr lang="en-GB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District Hospital- Madhepura</a:t>
                      </a:r>
                      <a:endParaRPr lang="en-GB" dirty="0"/>
                    </a:p>
                  </a:txBody>
                  <a:tcPr marL="68580" marR="68580"/>
                </a:tc>
              </a:tr>
              <a:tr h="497842">
                <a:tc>
                  <a:txBody>
                    <a:bodyPr/>
                    <a:lstStyle/>
                    <a:p>
                      <a:r>
                        <a:rPr lang="en-US" dirty="0" smtClean="0"/>
                        <a:t>Sub District Hospital, </a:t>
                      </a:r>
                      <a:r>
                        <a:rPr lang="en-US" dirty="0" err="1" smtClean="0"/>
                        <a:t>Jagdishpur</a:t>
                      </a:r>
                      <a:endParaRPr lang="en-GB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PHC- Singheshwar, Kumarkhand, </a:t>
                      </a:r>
                      <a:r>
                        <a:rPr lang="en-GB" dirty="0" err="1" smtClean="0"/>
                        <a:t>Murliganj</a:t>
                      </a:r>
                      <a:r>
                        <a:rPr lang="en-GB" dirty="0" smtClean="0"/>
                        <a:t>,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Ghameria</a:t>
                      </a:r>
                      <a:endParaRPr lang="en-GB" dirty="0"/>
                    </a:p>
                  </a:txBody>
                  <a:tcPr marL="68580" marR="68580"/>
                </a:tc>
              </a:tr>
              <a:tr h="497842">
                <a:tc>
                  <a:txBody>
                    <a:bodyPr/>
                    <a:lstStyle/>
                    <a:p>
                      <a:r>
                        <a:rPr lang="en-US" dirty="0" smtClean="0"/>
                        <a:t>RH – </a:t>
                      </a:r>
                      <a:r>
                        <a:rPr lang="en-US" dirty="0" err="1" smtClean="0"/>
                        <a:t>Sandesh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Sahar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Jagdishpur</a:t>
                      </a:r>
                      <a:endParaRPr lang="en-GB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/>
                        <a:t>APHC- </a:t>
                      </a:r>
                      <a:r>
                        <a:rPr lang="en-GB" dirty="0" err="1" smtClean="0"/>
                        <a:t>Rahta</a:t>
                      </a:r>
                      <a:endParaRPr lang="en-GB" dirty="0" smtClean="0"/>
                    </a:p>
                  </a:txBody>
                  <a:tcPr marL="68580" marR="68580"/>
                </a:tc>
              </a:tr>
              <a:tr h="497842">
                <a:tc>
                  <a:txBody>
                    <a:bodyPr/>
                    <a:lstStyle/>
                    <a:p>
                      <a:r>
                        <a:rPr lang="en-US" dirty="0" smtClean="0"/>
                        <a:t>PHC – </a:t>
                      </a:r>
                      <a:r>
                        <a:rPr lang="en-US" dirty="0" err="1" smtClean="0"/>
                        <a:t>Sandesh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Jagdishpur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Bihia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Sahar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Charphokari</a:t>
                      </a:r>
                      <a:endParaRPr lang="en-GB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/>
                        <a:t>SC-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dirty="0" err="1" smtClean="0"/>
                        <a:t>Bairbanna</a:t>
                      </a:r>
                      <a:r>
                        <a:rPr lang="en-GB" dirty="0" smtClean="0"/>
                        <a:t>, </a:t>
                      </a:r>
                      <a:r>
                        <a:rPr lang="en-GB" dirty="0" err="1" smtClean="0"/>
                        <a:t>Sarohpati</a:t>
                      </a:r>
                      <a:r>
                        <a:rPr lang="en-GB" dirty="0" smtClean="0"/>
                        <a:t>, </a:t>
                      </a:r>
                      <a:r>
                        <a:rPr lang="en-GB" dirty="0" err="1" smtClean="0"/>
                        <a:t>Jorgama</a:t>
                      </a:r>
                      <a:endParaRPr lang="en-GB" dirty="0" smtClean="0"/>
                    </a:p>
                    <a:p>
                      <a:endParaRPr lang="en-GB" dirty="0"/>
                    </a:p>
                  </a:txBody>
                  <a:tcPr marL="68580" marR="68580"/>
                </a:tc>
              </a:tr>
              <a:tr h="497842">
                <a:tc>
                  <a:txBody>
                    <a:bodyPr/>
                    <a:lstStyle/>
                    <a:p>
                      <a:r>
                        <a:rPr lang="en-US" dirty="0" smtClean="0"/>
                        <a:t>APHC – </a:t>
                      </a:r>
                      <a:r>
                        <a:rPr lang="en-US" dirty="0" err="1" smtClean="0"/>
                        <a:t>Korri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Gaziapur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Krishnagarh</a:t>
                      </a:r>
                      <a:endParaRPr lang="en-GB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Community</a:t>
                      </a:r>
                      <a:r>
                        <a:rPr lang="en-GB" baseline="0" dirty="0" smtClean="0"/>
                        <a:t> interaction- Kumarkhand</a:t>
                      </a:r>
                      <a:endParaRPr lang="en-GB" dirty="0"/>
                    </a:p>
                  </a:txBody>
                  <a:tcPr marL="68580" marR="68580"/>
                </a:tc>
              </a:tr>
              <a:tr h="497842">
                <a:tc>
                  <a:txBody>
                    <a:bodyPr/>
                    <a:lstStyle/>
                    <a:p>
                      <a:r>
                        <a:rPr lang="en-US" dirty="0" smtClean="0"/>
                        <a:t>UPHC – </a:t>
                      </a:r>
                      <a:r>
                        <a:rPr lang="en-US" dirty="0" err="1" smtClean="0"/>
                        <a:t>Gausganj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Maulabag</a:t>
                      </a:r>
                      <a:endParaRPr lang="en-GB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Govt</a:t>
                      </a:r>
                      <a:r>
                        <a:rPr lang="en-GB" baseline="0" dirty="0" smtClean="0"/>
                        <a:t> School- Kumarkhand</a:t>
                      </a:r>
                      <a:endParaRPr lang="en-GB" dirty="0"/>
                    </a:p>
                  </a:txBody>
                  <a:tcPr marL="68580" marR="68580"/>
                </a:tc>
              </a:tr>
              <a:tr h="497842">
                <a:tc>
                  <a:txBody>
                    <a:bodyPr/>
                    <a:lstStyle/>
                    <a:p>
                      <a:r>
                        <a:rPr lang="en-US" dirty="0" smtClean="0"/>
                        <a:t>SHC- </a:t>
                      </a:r>
                      <a:r>
                        <a:rPr lang="en-US" dirty="0" err="1" smtClean="0"/>
                        <a:t>Akhgaon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Chilhaus</a:t>
                      </a:r>
                      <a:endParaRPr lang="en-GB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Mobile</a:t>
                      </a:r>
                      <a:r>
                        <a:rPr lang="en-IN" baseline="0" dirty="0" smtClean="0"/>
                        <a:t> Health </a:t>
                      </a:r>
                      <a:r>
                        <a:rPr lang="en-IN" dirty="0" smtClean="0"/>
                        <a:t>Team-RBSK,</a:t>
                      </a:r>
                      <a:r>
                        <a:rPr lang="en-IN" baseline="0" dirty="0" smtClean="0"/>
                        <a:t> </a:t>
                      </a:r>
                      <a:r>
                        <a:rPr lang="en-IN" baseline="0" dirty="0" err="1" smtClean="0"/>
                        <a:t>Murliganj</a:t>
                      </a:r>
                      <a:endParaRPr lang="en-IN" dirty="0"/>
                    </a:p>
                  </a:txBody>
                  <a:tcPr marL="68580" marR="68580"/>
                </a:tc>
              </a:tr>
              <a:tr h="497842">
                <a:tc>
                  <a:txBody>
                    <a:bodyPr/>
                    <a:lstStyle/>
                    <a:p>
                      <a:r>
                        <a:rPr lang="en-US" dirty="0" smtClean="0"/>
                        <a:t>ANM Training School, </a:t>
                      </a:r>
                      <a:r>
                        <a:rPr lang="en-US" dirty="0" err="1" smtClean="0"/>
                        <a:t>Arrah</a:t>
                      </a:r>
                      <a:endParaRPr lang="en-GB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 marL="68580" marR="68580"/>
                </a:tc>
              </a:tr>
              <a:tr h="497842">
                <a:tc>
                  <a:txBody>
                    <a:bodyPr/>
                    <a:lstStyle/>
                    <a:p>
                      <a:r>
                        <a:rPr lang="en-US" dirty="0" smtClean="0"/>
                        <a:t>Community interaction – </a:t>
                      </a:r>
                      <a:r>
                        <a:rPr lang="en-US" dirty="0" err="1" smtClean="0"/>
                        <a:t>Korri</a:t>
                      </a:r>
                      <a:r>
                        <a:rPr lang="en-US" dirty="0" smtClean="0"/>
                        <a:t> village, UPHC </a:t>
                      </a:r>
                      <a:r>
                        <a:rPr lang="en-US" dirty="0" err="1" smtClean="0"/>
                        <a:t>Maulabag</a:t>
                      </a:r>
                      <a:r>
                        <a:rPr lang="en-US" dirty="0" smtClean="0"/>
                        <a:t>,  and surrounding areas</a:t>
                      </a:r>
                      <a:endParaRPr lang="en-GB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 marL="68580" marR="68580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671822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/>
              <a:t>Positives</a:t>
            </a:r>
            <a:r>
              <a:rPr lang="en-US" b="1" dirty="0" smtClean="0"/>
              <a:t> 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6437" y="1284790"/>
            <a:ext cx="11155680" cy="513601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In spite of the HR constraints, a  number  of </a:t>
            </a:r>
            <a:r>
              <a:rPr lang="en-US" dirty="0" err="1" smtClean="0"/>
              <a:t>programmes</a:t>
            </a:r>
            <a:r>
              <a:rPr lang="en-US" dirty="0" smtClean="0"/>
              <a:t> are being implemented in a satisfactory manner-SNCUs</a:t>
            </a:r>
            <a:r>
              <a:rPr lang="en-US" dirty="0"/>
              <a:t>, NBCC, NRCs, FP and </a:t>
            </a:r>
            <a:r>
              <a:rPr lang="en-US" dirty="0" smtClean="0"/>
              <a:t>Immunization, e-VIN software</a:t>
            </a:r>
          </a:p>
          <a:p>
            <a:r>
              <a:rPr lang="en-US" dirty="0" smtClean="0"/>
              <a:t>Kala-</a:t>
            </a:r>
            <a:r>
              <a:rPr lang="en-US" dirty="0" err="1" smtClean="0"/>
              <a:t>azar</a:t>
            </a:r>
            <a:r>
              <a:rPr lang="en-US" dirty="0" smtClean="0"/>
              <a:t> </a:t>
            </a:r>
            <a:r>
              <a:rPr lang="en-US" dirty="0" err="1" smtClean="0"/>
              <a:t>programme</a:t>
            </a:r>
            <a:r>
              <a:rPr lang="en-US" dirty="0" smtClean="0"/>
              <a:t> implementations is in consonance with the national guidelines. Well planned Micro Action Plan for Indoor Residual Spray (IRS) were found in both the districts.</a:t>
            </a:r>
          </a:p>
          <a:p>
            <a:r>
              <a:rPr lang="en-US" dirty="0"/>
              <a:t>42 pointer checklists for FRUs and </a:t>
            </a:r>
            <a:r>
              <a:rPr lang="en-US" dirty="0" smtClean="0"/>
              <a:t>PHCs for supportive supervision</a:t>
            </a:r>
          </a:p>
          <a:p>
            <a:r>
              <a:rPr lang="en-US" dirty="0" smtClean="0"/>
              <a:t>Good Practice- Incentive for girl child admission in NRC</a:t>
            </a:r>
          </a:p>
          <a:p>
            <a:r>
              <a:rPr lang="en-US" dirty="0" smtClean="0"/>
              <a:t>In </a:t>
            </a:r>
            <a:r>
              <a:rPr lang="en-US" dirty="0" err="1" smtClean="0"/>
              <a:t>Madhepura</a:t>
            </a:r>
            <a:r>
              <a:rPr lang="en-US" dirty="0" smtClean="0"/>
              <a:t>, adherence to blood collection protocols was observed at the Blood Bank in the DH, 7 voluntary blood donation camps conducted in FY 17-18 (till sep) with more than 120 units collected (highest in last 3 years)</a:t>
            </a:r>
          </a:p>
          <a:p>
            <a:r>
              <a:rPr lang="en-US" dirty="0" err="1" smtClean="0"/>
              <a:t>Satrangi</a:t>
            </a:r>
            <a:r>
              <a:rPr lang="en-US" dirty="0" smtClean="0"/>
              <a:t> </a:t>
            </a:r>
            <a:r>
              <a:rPr lang="en-US" dirty="0" err="1" smtClean="0"/>
              <a:t>Chadar</a:t>
            </a:r>
            <a:r>
              <a:rPr lang="en-US" dirty="0" smtClean="0"/>
              <a:t>-Introduced in 2008 with an aim to promote cleanness and provide a fresh feeling to each patient by changing bed sheets on every morning. It showed positive impact on </a:t>
            </a:r>
            <a:r>
              <a:rPr lang="en-US" dirty="0" err="1" smtClean="0"/>
              <a:t>behavioural</a:t>
            </a:r>
            <a:r>
              <a:rPr lang="en-US" dirty="0" smtClean="0"/>
              <a:t> change of community on hospital stay in general cases and post delivery in particular</a:t>
            </a:r>
            <a:endParaRPr lang="en-US" sz="3600" dirty="0" smtClean="0"/>
          </a:p>
        </p:txBody>
      </p:sp>
    </p:spTree>
    <p:extLst>
      <p:ext uri="{BB962C8B-B14F-4D97-AF65-F5344CB8AC3E}">
        <p14:creationId xmlns="" xmlns:p14="http://schemas.microsoft.com/office/powerpoint/2010/main" val="36227690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Key issues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463040"/>
            <a:ext cx="10823917" cy="4713923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Unorganized service delivery: Often PHC, CHC are located in the same complex.</a:t>
            </a:r>
          </a:p>
          <a:p>
            <a:r>
              <a:rPr lang="en-US" smtClean="0"/>
              <a:t>Small </a:t>
            </a:r>
            <a:r>
              <a:rPr lang="en-US" dirty="0" smtClean="0"/>
              <a:t>number of Functional FRUs, lack of sufficient Blood Banks/BSUs</a:t>
            </a:r>
          </a:p>
          <a:p>
            <a:r>
              <a:rPr lang="en-US" dirty="0" smtClean="0"/>
              <a:t>Drugs and Diagnostics found lacking</a:t>
            </a:r>
          </a:p>
          <a:p>
            <a:r>
              <a:rPr lang="en-US" dirty="0" smtClean="0"/>
              <a:t>Data not being entered properly in HMIS; No validation being carried out</a:t>
            </a:r>
          </a:p>
          <a:p>
            <a:r>
              <a:rPr lang="en-US" dirty="0" smtClean="0"/>
              <a:t>Lack of Monitoring and supervision</a:t>
            </a:r>
          </a:p>
          <a:p>
            <a:r>
              <a:rPr lang="en-US" dirty="0" smtClean="0"/>
              <a:t>Neglect of NCD </a:t>
            </a:r>
            <a:r>
              <a:rPr lang="en-US" dirty="0" err="1" smtClean="0"/>
              <a:t>programmes</a:t>
            </a:r>
            <a:r>
              <a:rPr lang="en-US" dirty="0" smtClean="0"/>
              <a:t>.</a:t>
            </a:r>
          </a:p>
          <a:p>
            <a:r>
              <a:rPr lang="en-US" dirty="0" smtClean="0"/>
              <a:t>Issues in </a:t>
            </a:r>
            <a:r>
              <a:rPr lang="en-US" dirty="0"/>
              <a:t>p</a:t>
            </a:r>
            <a:r>
              <a:rPr lang="en-US" dirty="0" smtClean="0"/>
              <a:t>ayments of incentives to ASHAs and replenishment of kits</a:t>
            </a:r>
          </a:p>
          <a:p>
            <a:r>
              <a:rPr lang="en-US" dirty="0" smtClean="0"/>
              <a:t> Public display IEC was missing</a:t>
            </a:r>
          </a:p>
          <a:p>
            <a:r>
              <a:rPr lang="en-US" dirty="0" smtClean="0"/>
              <a:t>Grievance </a:t>
            </a:r>
            <a:r>
              <a:rPr lang="en-US" dirty="0" err="1" smtClean="0"/>
              <a:t>Redressal</a:t>
            </a:r>
            <a:r>
              <a:rPr lang="en-US" dirty="0" smtClean="0"/>
              <a:t> Mechanism in adequate 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0792921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Key Recommendations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Organization of Services: </a:t>
            </a:r>
          </a:p>
          <a:p>
            <a:pPr lvl="1"/>
            <a:r>
              <a:rPr lang="en-US" dirty="0" smtClean="0"/>
              <a:t>Re-organization of Service Delivery</a:t>
            </a:r>
          </a:p>
          <a:p>
            <a:pPr lvl="1"/>
            <a:r>
              <a:rPr lang="en-US" dirty="0" smtClean="0"/>
              <a:t>Strengthening of coordination between the State with Districts and District and Blocks and facilities. Filling up of posts in the District Management units.</a:t>
            </a:r>
          </a:p>
          <a:p>
            <a:pPr lvl="1"/>
            <a:r>
              <a:rPr lang="en-US" dirty="0" smtClean="0"/>
              <a:t>Facility wise EDL  need be in place</a:t>
            </a:r>
          </a:p>
          <a:p>
            <a:pPr lvl="1"/>
            <a:r>
              <a:rPr lang="en-US" dirty="0" smtClean="0"/>
              <a:t>Roll out of BMMP (equipment maintenance), PMNDP (Dialysis) and HWCs (Health and Wellness Centers)</a:t>
            </a:r>
          </a:p>
          <a:p>
            <a:pPr lvl="1"/>
            <a:r>
              <a:rPr lang="en-US" dirty="0" smtClean="0"/>
              <a:t>Improving the overall cleanliness of health facilities and providing adequate waiting areas for patients</a:t>
            </a:r>
          </a:p>
          <a:p>
            <a:pPr lvl="1"/>
            <a:r>
              <a:rPr lang="en-US" dirty="0" smtClean="0"/>
              <a:t>Maintaining a single account at PHC level as per </a:t>
            </a:r>
            <a:r>
              <a:rPr lang="en-US" dirty="0" err="1" smtClean="0"/>
              <a:t>GoI</a:t>
            </a:r>
            <a:r>
              <a:rPr lang="en-US" dirty="0" smtClean="0"/>
              <a:t> guidelines.</a:t>
            </a:r>
          </a:p>
          <a:p>
            <a:pPr lvl="1"/>
            <a:r>
              <a:rPr lang="en-US" dirty="0" smtClean="0"/>
              <a:t>IEC display at the facilities.</a:t>
            </a:r>
          </a:p>
          <a:p>
            <a:pPr lvl="1">
              <a:buNone/>
            </a:pPr>
            <a:endParaRPr lang="en-US" dirty="0" smtClean="0"/>
          </a:p>
          <a:p>
            <a:r>
              <a:rPr lang="en-US" dirty="0" smtClean="0"/>
              <a:t>Human Resources</a:t>
            </a:r>
          </a:p>
          <a:p>
            <a:pPr lvl="1"/>
            <a:r>
              <a:rPr lang="en-US" dirty="0" smtClean="0"/>
              <a:t>Strict Monitoring to eliminate absenteeism among doctors</a:t>
            </a:r>
          </a:p>
          <a:p>
            <a:pPr lvl="1"/>
            <a:r>
              <a:rPr lang="en-IN" dirty="0" smtClean="0"/>
              <a:t>To fill HR vacancies and train them on a time-bound manner. </a:t>
            </a:r>
          </a:p>
          <a:p>
            <a:pPr lvl="1"/>
            <a:r>
              <a:rPr lang="en-IN" dirty="0" smtClean="0"/>
              <a:t>Time bound disbursement of incentives to ASHAs.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Key Recommendations (contd.)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Monitoring and Evaluation:</a:t>
            </a:r>
          </a:p>
          <a:p>
            <a:pPr lvl="1"/>
            <a:r>
              <a:rPr lang="en-US" dirty="0" smtClean="0"/>
              <a:t>Standardized printed registers to be used for service delivery and validation of HMIS data.</a:t>
            </a:r>
          </a:p>
          <a:p>
            <a:pPr lvl="1"/>
            <a:r>
              <a:rPr lang="en-US" dirty="0" smtClean="0"/>
              <a:t>HMIS reports needs to be verified by MOIC before uploading on HMIS portal.</a:t>
            </a:r>
          </a:p>
          <a:p>
            <a:pPr lvl="1"/>
            <a:r>
              <a:rPr lang="en-US" dirty="0" smtClean="0"/>
              <a:t>Conducting regular death audits</a:t>
            </a:r>
          </a:p>
          <a:p>
            <a:pPr lvl="1"/>
            <a:r>
              <a:rPr lang="en-US" dirty="0" smtClean="0"/>
              <a:t>There should be a strong supportive supervision from District level for proper implantation of NHM Programmes-42 point checklist for PHC and FRUs to be strictly monitored by frequent visits of district and state teams</a:t>
            </a:r>
          </a:p>
          <a:p>
            <a:r>
              <a:rPr lang="en-IN" dirty="0" smtClean="0"/>
              <a:t>Service Provision:</a:t>
            </a:r>
          </a:p>
          <a:p>
            <a:pPr lvl="1"/>
            <a:r>
              <a:rPr lang="en-IN" dirty="0" smtClean="0"/>
              <a:t>Increasing the Number of Functional FRUs</a:t>
            </a:r>
          </a:p>
          <a:p>
            <a:pPr lvl="1"/>
            <a:r>
              <a:rPr lang="en-IN" dirty="0" smtClean="0"/>
              <a:t>Active case finding by screening vulnerable population for RNTCP.</a:t>
            </a:r>
          </a:p>
          <a:p>
            <a:pPr lvl="1"/>
            <a:r>
              <a:rPr lang="en-US" dirty="0" smtClean="0"/>
              <a:t>Patient Feedback System and Complaint Management System be strengthened up to facility level.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>
              <a:buNone/>
            </a:pPr>
            <a:endParaRPr lang="en-US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 smtClean="0"/>
              <a:t>RH </a:t>
            </a:r>
            <a:r>
              <a:rPr lang="en-IN" b="1" dirty="0" err="1" smtClean="0"/>
              <a:t>Sandesh</a:t>
            </a:r>
            <a:endParaRPr lang="en-IN" b="1" dirty="0"/>
          </a:p>
        </p:txBody>
      </p:sp>
      <p:pic>
        <p:nvPicPr>
          <p:cNvPr id="12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145" y="1938398"/>
            <a:ext cx="3349713" cy="3200762"/>
          </a:xfrm>
        </p:spPr>
      </p:pic>
      <p:pic>
        <p:nvPicPr>
          <p:cNvPr id="13" name="Content Placeholder 12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0033" y="1923545"/>
            <a:ext cx="3701311" cy="315774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017" t="11992" r="14397" b="8704"/>
          <a:stretch/>
        </p:blipFill>
        <p:spPr>
          <a:xfrm rot="5400000">
            <a:off x="8380494" y="1524925"/>
            <a:ext cx="3191602" cy="394427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 smtClean="0"/>
              <a:t>DH </a:t>
            </a:r>
            <a:r>
              <a:rPr lang="en-IN" b="1" dirty="0" err="1" smtClean="0"/>
              <a:t>Arrah</a:t>
            </a:r>
            <a:endParaRPr lang="en-IN" b="1" dirty="0"/>
          </a:p>
        </p:txBody>
      </p:sp>
      <p:pic>
        <p:nvPicPr>
          <p:cNvPr id="5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840748"/>
            <a:ext cx="5181600" cy="4321091"/>
          </a:xfr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409"/>
          <a:stretch/>
        </p:blipFill>
        <p:spPr>
          <a:xfrm rot="5400000">
            <a:off x="6608349" y="1825625"/>
            <a:ext cx="4309302" cy="435133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2584" y="2608453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7200" b="1" dirty="0" smtClean="0"/>
              <a:t>Thank you</a:t>
            </a:r>
            <a:endParaRPr lang="en-US" sz="72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508</TotalTime>
  <Words>592</Words>
  <Application>Microsoft Office PowerPoint</Application>
  <PresentationFormat>Custom</PresentationFormat>
  <Paragraphs>71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11th CRM - Bihar</vt:lpstr>
      <vt:lpstr>Health facilities visited</vt:lpstr>
      <vt:lpstr>Positives </vt:lpstr>
      <vt:lpstr>Key issues</vt:lpstr>
      <vt:lpstr>Key Recommendations</vt:lpstr>
      <vt:lpstr>Key Recommendations (contd.)</vt:lpstr>
      <vt:lpstr>RH Sandesh</vt:lpstr>
      <vt:lpstr>DH Arrah</vt:lpstr>
      <vt:lpstr>Thank you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lenovo</dc:creator>
  <cp:lastModifiedBy>sai ram</cp:lastModifiedBy>
  <cp:revision>50</cp:revision>
  <dcterms:created xsi:type="dcterms:W3CDTF">2017-11-08T17:42:22Z</dcterms:created>
  <dcterms:modified xsi:type="dcterms:W3CDTF">2018-06-18T05:39:57Z</dcterms:modified>
</cp:coreProperties>
</file>